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3BB595-10BF-4897-8790-D227C0521A5C}" v="1" dt="2023-01-23T11:33:01.932"/>
    <p1510:client id="{13530AB1-7F93-4E0F-BBE2-CE92613FCBCB}" v="59" dt="2023-01-23T11:44:46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y, Clare" userId="S::clare.henry@doncaster.gov.uk::24969ad6-eb62-47af-93be-6781f61f2e38" providerId="AD" clId="Web-{13530AB1-7F93-4E0F-BBE2-CE92613FCBCB}"/>
    <pc:docChg chg="modSld">
      <pc:chgData name="Henry, Clare" userId="S::clare.henry@doncaster.gov.uk::24969ad6-eb62-47af-93be-6781f61f2e38" providerId="AD" clId="Web-{13530AB1-7F93-4E0F-BBE2-CE92613FCBCB}" dt="2023-01-23T11:44:46.784" v="54" actId="1076"/>
      <pc:docMkLst>
        <pc:docMk/>
      </pc:docMkLst>
      <pc:sldChg chg="addSp delSp modSp">
        <pc:chgData name="Henry, Clare" userId="S::clare.henry@doncaster.gov.uk::24969ad6-eb62-47af-93be-6781f61f2e38" providerId="AD" clId="Web-{13530AB1-7F93-4E0F-BBE2-CE92613FCBCB}" dt="2023-01-23T11:44:46.784" v="54" actId="1076"/>
        <pc:sldMkLst>
          <pc:docMk/>
          <pc:sldMk cId="898485833" sldId="257"/>
        </pc:sldMkLst>
        <pc:spChg chg="mod">
          <ac:chgData name="Henry, Clare" userId="S::clare.henry@doncaster.gov.uk::24969ad6-eb62-47af-93be-6781f61f2e38" providerId="AD" clId="Web-{13530AB1-7F93-4E0F-BBE2-CE92613FCBCB}" dt="2023-01-23T11:37:59.680" v="16" actId="1076"/>
          <ac:spMkLst>
            <pc:docMk/>
            <pc:sldMk cId="898485833" sldId="257"/>
            <ac:spMk id="16" creationId="{00000000-0000-0000-0000-000000000000}"/>
          </ac:spMkLst>
        </pc:spChg>
        <pc:spChg chg="mod">
          <ac:chgData name="Henry, Clare" userId="S::clare.henry@doncaster.gov.uk::24969ad6-eb62-47af-93be-6781f61f2e38" providerId="AD" clId="Web-{13530AB1-7F93-4E0F-BBE2-CE92613FCBCB}" dt="2023-01-23T11:44:44.565" v="53" actId="20577"/>
          <ac:spMkLst>
            <pc:docMk/>
            <pc:sldMk cId="898485833" sldId="257"/>
            <ac:spMk id="66" creationId="{00000000-0000-0000-0000-000000000000}"/>
          </ac:spMkLst>
        </pc:spChg>
        <pc:picChg chg="add del mod">
          <ac:chgData name="Henry, Clare" userId="S::clare.henry@doncaster.gov.uk::24969ad6-eb62-47af-93be-6781f61f2e38" providerId="AD" clId="Web-{13530AB1-7F93-4E0F-BBE2-CE92613FCBCB}" dt="2023-01-23T11:40:03.574" v="25"/>
          <ac:picMkLst>
            <pc:docMk/>
            <pc:sldMk cId="898485833" sldId="257"/>
            <ac:picMk id="2" creationId="{37C48B6B-A748-D739-7012-D06B4743C85D}"/>
          </ac:picMkLst>
        </pc:picChg>
        <pc:picChg chg="add mod">
          <ac:chgData name="Henry, Clare" userId="S::clare.henry@doncaster.gov.uk::24969ad6-eb62-47af-93be-6781f61f2e38" providerId="AD" clId="Web-{13530AB1-7F93-4E0F-BBE2-CE92613FCBCB}" dt="2023-01-23T11:40:46.637" v="29" actId="1076"/>
          <ac:picMkLst>
            <pc:docMk/>
            <pc:sldMk cId="898485833" sldId="257"/>
            <ac:picMk id="3" creationId="{63E960F3-C6D6-C3BB-80F1-33B3C09DB4C8}"/>
          </ac:picMkLst>
        </pc:picChg>
        <pc:picChg chg="add mod">
          <ac:chgData name="Henry, Clare" userId="S::clare.henry@doncaster.gov.uk::24969ad6-eb62-47af-93be-6781f61f2e38" providerId="AD" clId="Web-{13530AB1-7F93-4E0F-BBE2-CE92613FCBCB}" dt="2023-01-23T11:44:46.784" v="54" actId="1076"/>
          <ac:picMkLst>
            <pc:docMk/>
            <pc:sldMk cId="898485833" sldId="257"/>
            <ac:picMk id="25" creationId="{8EDB9412-B7A6-3DE7-0573-AFF35B8FE92D}"/>
          </ac:picMkLst>
        </pc:picChg>
        <pc:picChg chg="mod">
          <ac:chgData name="Henry, Clare" userId="S::clare.henry@doncaster.gov.uk::24969ad6-eb62-47af-93be-6781f61f2e38" providerId="AD" clId="Web-{13530AB1-7F93-4E0F-BBE2-CE92613FCBCB}" dt="2023-01-23T11:41:01.669" v="32" actId="1076"/>
          <ac:picMkLst>
            <pc:docMk/>
            <pc:sldMk cId="898485833" sldId="257"/>
            <ac:picMk id="1034" creationId="{00000000-0000-0000-0000-000000000000}"/>
          </ac:picMkLst>
        </pc:picChg>
        <pc:cxnChg chg="mod">
          <ac:chgData name="Henry, Clare" userId="S::clare.henry@doncaster.gov.uk::24969ad6-eb62-47af-93be-6781f61f2e38" providerId="AD" clId="Web-{13530AB1-7F93-4E0F-BBE2-CE92613FCBCB}" dt="2023-01-23T11:35:25.864" v="2"/>
          <ac:cxnSpMkLst>
            <pc:docMk/>
            <pc:sldMk cId="898485833" sldId="257"/>
            <ac:cxnSpMk id="33" creationId="{00000000-0000-0000-0000-000000000000}"/>
          </ac:cxnSpMkLst>
        </pc:cxnChg>
        <pc:cxnChg chg="mod">
          <ac:chgData name="Henry, Clare" userId="S::clare.henry@doncaster.gov.uk::24969ad6-eb62-47af-93be-6781f61f2e38" providerId="AD" clId="Web-{13530AB1-7F93-4E0F-BBE2-CE92613FCBCB}" dt="2023-01-23T11:42:03.046" v="34" actId="14100"/>
          <ac:cxnSpMkLst>
            <pc:docMk/>
            <pc:sldMk cId="898485833" sldId="257"/>
            <ac:cxnSpMk id="63" creationId="{00000000-0000-0000-0000-000000000000}"/>
          </ac:cxnSpMkLst>
        </pc:cxnChg>
        <pc:cxnChg chg="mod">
          <ac:chgData name="Henry, Clare" userId="S::clare.henry@doncaster.gov.uk::24969ad6-eb62-47af-93be-6781f61f2e38" providerId="AD" clId="Web-{13530AB1-7F93-4E0F-BBE2-CE92613FCBCB}" dt="2023-01-23T11:38:08.352" v="19" actId="14100"/>
          <ac:cxnSpMkLst>
            <pc:docMk/>
            <pc:sldMk cId="898485833" sldId="257"/>
            <ac:cxnSpMk id="65" creationId="{00000000-0000-0000-0000-000000000000}"/>
          </ac:cxnSpMkLst>
        </pc:cxnChg>
        <pc:cxnChg chg="mod">
          <ac:chgData name="Henry, Clare" userId="S::clare.henry@doncaster.gov.uk::24969ad6-eb62-47af-93be-6781f61f2e38" providerId="AD" clId="Web-{13530AB1-7F93-4E0F-BBE2-CE92613FCBCB}" dt="2023-01-23T11:38:04.602" v="18" actId="14100"/>
          <ac:cxnSpMkLst>
            <pc:docMk/>
            <pc:sldMk cId="898485833" sldId="257"/>
            <ac:cxnSpMk id="67" creationId="{00000000-0000-0000-0000-000000000000}"/>
          </ac:cxnSpMkLst>
        </pc:cxnChg>
        <pc:cxnChg chg="mod">
          <ac:chgData name="Henry, Clare" userId="S::clare.henry@doncaster.gov.uk::24969ad6-eb62-47af-93be-6781f61f2e38" providerId="AD" clId="Web-{13530AB1-7F93-4E0F-BBE2-CE92613FCBCB}" dt="2023-01-23T11:36:11.318" v="5"/>
          <ac:cxnSpMkLst>
            <pc:docMk/>
            <pc:sldMk cId="898485833" sldId="257"/>
            <ac:cxnSpMk id="77" creationId="{00000000-0000-0000-0000-000000000000}"/>
          </ac:cxnSpMkLst>
        </pc:cxnChg>
        <pc:cxnChg chg="mod">
          <ac:chgData name="Henry, Clare" userId="S::clare.henry@doncaster.gov.uk::24969ad6-eb62-47af-93be-6781f61f2e38" providerId="AD" clId="Web-{13530AB1-7F93-4E0F-BBE2-CE92613FCBCB}" dt="2023-01-23T11:36:57.960" v="7"/>
          <ac:cxnSpMkLst>
            <pc:docMk/>
            <pc:sldMk cId="898485833" sldId="257"/>
            <ac:cxnSpMk id="83" creationId="{00000000-0000-0000-0000-000000000000}"/>
          </ac:cxnSpMkLst>
        </pc:cxnChg>
        <pc:cxnChg chg="mod">
          <ac:chgData name="Henry, Clare" userId="S::clare.henry@doncaster.gov.uk::24969ad6-eb62-47af-93be-6781f61f2e38" providerId="AD" clId="Web-{13530AB1-7F93-4E0F-BBE2-CE92613FCBCB}" dt="2023-01-23T11:36:21.928" v="6"/>
          <ac:cxnSpMkLst>
            <pc:docMk/>
            <pc:sldMk cId="898485833" sldId="257"/>
            <ac:cxnSpMk id="96" creationId="{00000000-0000-0000-0000-000000000000}"/>
          </ac:cxnSpMkLst>
        </pc:cxnChg>
        <pc:cxnChg chg="mod">
          <ac:chgData name="Henry, Clare" userId="S::clare.henry@doncaster.gov.uk::24969ad6-eb62-47af-93be-6781f61f2e38" providerId="AD" clId="Web-{13530AB1-7F93-4E0F-BBE2-CE92613FCBCB}" dt="2023-01-23T11:37:16.742" v="12"/>
          <ac:cxnSpMkLst>
            <pc:docMk/>
            <pc:sldMk cId="898485833" sldId="257"/>
            <ac:cxnSpMk id="97" creationId="{00000000-0000-0000-0000-000000000000}"/>
          </ac:cxnSpMkLst>
        </pc:cxnChg>
        <pc:cxnChg chg="mod">
          <ac:chgData name="Henry, Clare" userId="S::clare.henry@doncaster.gov.uk::24969ad6-eb62-47af-93be-6781f61f2e38" providerId="AD" clId="Web-{13530AB1-7F93-4E0F-BBE2-CE92613FCBCB}" dt="2023-01-23T11:43:59.580" v="46" actId="1076"/>
          <ac:cxnSpMkLst>
            <pc:docMk/>
            <pc:sldMk cId="898485833" sldId="257"/>
            <ac:cxnSpMk id="118" creationId="{00000000-0000-0000-0000-000000000000}"/>
          </ac:cxnSpMkLst>
        </pc:cxnChg>
        <pc:cxnChg chg="mod">
          <ac:chgData name="Henry, Clare" userId="S::clare.henry@doncaster.gov.uk::24969ad6-eb62-47af-93be-6781f61f2e38" providerId="AD" clId="Web-{13530AB1-7F93-4E0F-BBE2-CE92613FCBCB}" dt="2023-01-23T11:37:55.977" v="15" actId="1076"/>
          <ac:cxnSpMkLst>
            <pc:docMk/>
            <pc:sldMk cId="898485833" sldId="257"/>
            <ac:cxnSpMk id="119" creationId="{00000000-0000-0000-0000-000000000000}"/>
          </ac:cxnSpMkLst>
        </pc:cxnChg>
      </pc:sldChg>
    </pc:docChg>
  </pc:docChgLst>
  <pc:docChgLst>
    <pc:chgData clId="Web-{0C3BB595-10BF-4897-8790-D227C0521A5C}"/>
    <pc:docChg chg="delSld">
      <pc:chgData name="" userId="" providerId="" clId="Web-{0C3BB595-10BF-4897-8790-D227C0521A5C}" dt="2023-01-23T11:33:01.932" v="0"/>
      <pc:docMkLst>
        <pc:docMk/>
      </pc:docMkLst>
      <pc:sldChg chg="del">
        <pc:chgData name="" userId="" providerId="" clId="Web-{0C3BB595-10BF-4897-8790-D227C0521A5C}" dt="2023-01-23T11:33:01.932" v="0"/>
        <pc:sldMkLst>
          <pc:docMk/>
          <pc:sldMk cId="389358476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CD24-E546-4856-93E2-6950E3B7CD7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3093-DDB5-4722-AC33-5995878C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CD24-E546-4856-93E2-6950E3B7CD7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3093-DDB5-4722-AC33-5995878C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00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CD24-E546-4856-93E2-6950E3B7CD7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3093-DDB5-4722-AC33-5995878C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8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CD24-E546-4856-93E2-6950E3B7CD7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3093-DDB5-4722-AC33-5995878C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7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CD24-E546-4856-93E2-6950E3B7CD7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3093-DDB5-4722-AC33-5995878C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06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CD24-E546-4856-93E2-6950E3B7CD7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3093-DDB5-4722-AC33-5995878C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83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CD24-E546-4856-93E2-6950E3B7CD7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3093-DDB5-4722-AC33-5995878C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82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CD24-E546-4856-93E2-6950E3B7CD7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3093-DDB5-4722-AC33-5995878C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25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CD24-E546-4856-93E2-6950E3B7CD7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3093-DDB5-4722-AC33-5995878C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6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CD24-E546-4856-93E2-6950E3B7CD7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3093-DDB5-4722-AC33-5995878C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9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CD24-E546-4856-93E2-6950E3B7CD7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3093-DDB5-4722-AC33-5995878C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17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8CD24-E546-4856-93E2-6950E3B7CD7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33093-DDB5-4722-AC33-5995878C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64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00297" y="134897"/>
            <a:ext cx="6268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solidFill>
                  <a:srgbClr val="C00000"/>
                </a:solidFill>
              </a:rPr>
              <a:t>Potential Pathways from Fairness to Wellbeing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1571" y="1097721"/>
            <a:ext cx="1709531" cy="3571926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GB" sz="16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Populations at risk of low income</a:t>
            </a:r>
            <a:endParaRPr lang="en-GB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Unemployed/ Retired</a:t>
            </a:r>
            <a:endParaRPr lang="en-GB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with disability/ Poor health</a:t>
            </a:r>
            <a:endParaRPr lang="en-GB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Carers/families with children</a:t>
            </a:r>
            <a:endParaRPr lang="en-GB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Recent migrants/ refugees and asylum seekers </a:t>
            </a:r>
            <a:endParaRPr lang="en-GB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4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INCLUDES Individuals at risk of discrimination due to age,  gender, sexual orientation,   disability, race, religion,  ethnicity, maternity</a:t>
            </a:r>
            <a:endParaRPr lang="en-GB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1501" y="709025"/>
            <a:ext cx="1169670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GB" b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FAIRNESS</a:t>
            </a:r>
            <a:endParaRPr lang="en-GB" sz="120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25"/>
          <p:cNvSpPr txBox="1"/>
          <p:nvPr/>
        </p:nvSpPr>
        <p:spPr>
          <a:xfrm>
            <a:off x="10641227" y="1114921"/>
            <a:ext cx="1307185" cy="3521461"/>
          </a:xfrm>
          <a:prstGeom prst="rect">
            <a:avLst/>
          </a:prstGeom>
          <a:gradFill flip="none" rotWithShape="1">
            <a:lin ang="2700000" scaled="1"/>
            <a:tileRect/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LONG-TERM OUTCOMES</a:t>
            </a:r>
            <a:endParaRPr lang="en-GB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1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</a:t>
            </a:r>
          </a:p>
          <a:p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Poorer wellbeing, physical &amp; mental health</a:t>
            </a:r>
          </a:p>
          <a:p>
            <a:endParaRPr lang="en-GB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1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</a:t>
            </a:r>
          </a:p>
          <a:p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 of local neighbourhood assets; community organisations; local infrastructure related to community wellbeing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583190" y="714834"/>
            <a:ext cx="1391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WELLBEING</a:t>
            </a:r>
            <a:endParaRPr lang="en-GB">
              <a:solidFill>
                <a:srgbClr val="C00000"/>
              </a:solidFill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88510" y="4888912"/>
            <a:ext cx="719717" cy="1821912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vert270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GB" sz="1600" b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Populations at risk of low income</a:t>
            </a:r>
          </a:p>
        </p:txBody>
      </p:sp>
      <p:sp>
        <p:nvSpPr>
          <p:cNvPr id="10" name="Text Box 25"/>
          <p:cNvSpPr txBox="1"/>
          <p:nvPr/>
        </p:nvSpPr>
        <p:spPr>
          <a:xfrm>
            <a:off x="10887325" y="4939216"/>
            <a:ext cx="814987" cy="1835182"/>
          </a:xfrm>
          <a:prstGeom prst="rect">
            <a:avLst/>
          </a:prstGeom>
          <a:solidFill>
            <a:srgbClr val="FFFF00"/>
          </a:solidFill>
          <a:ln w="6350">
            <a:solidFill>
              <a:prstClr val="black"/>
            </a:solidFill>
          </a:ln>
        </p:spPr>
        <p:txBody>
          <a:bodyPr rot="0" spcFirstLastPara="0" vert="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 TERM OUTCOMES</a:t>
            </a:r>
            <a:endParaRPr lang="en-GB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5"/>
          <p:cNvSpPr txBox="1"/>
          <p:nvPr/>
        </p:nvSpPr>
        <p:spPr>
          <a:xfrm>
            <a:off x="2342755" y="5196863"/>
            <a:ext cx="1357377" cy="13633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and address discrimination; target support for those at risk</a:t>
            </a:r>
            <a:endParaRPr lang="en-GB" sz="14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31"/>
          <p:cNvSpPr txBox="1"/>
          <p:nvPr/>
        </p:nvSpPr>
        <p:spPr>
          <a:xfrm>
            <a:off x="2371713" y="4630172"/>
            <a:ext cx="7784580" cy="31796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System-wide strategy to tackle causes and effects of income inequality</a:t>
            </a:r>
            <a:endParaRPr lang="en-GB" sz="140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24"/>
          <p:cNvSpPr txBox="1"/>
          <p:nvPr/>
        </p:nvSpPr>
        <p:spPr>
          <a:xfrm>
            <a:off x="4251637" y="6165254"/>
            <a:ext cx="4389097" cy="591374"/>
          </a:xfrm>
          <a:prstGeom prst="rect">
            <a:avLst/>
          </a:prstGeom>
          <a:solidFill>
            <a:srgbClr val="CCECFF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5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SHORT TERM: INTERVENTIONS TO REDUCE IMMEDIATE IMPACT OF POVERTY ON WELLBEING  </a:t>
            </a:r>
            <a:r>
              <a:rPr lang="en-GB" sz="105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</a:t>
            </a:r>
            <a:r>
              <a:rPr lang="en-GB" sz="105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foodbanks, fund local community groups in poorer communities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4" name="Text Box 28"/>
          <p:cNvSpPr txBox="1"/>
          <p:nvPr/>
        </p:nvSpPr>
        <p:spPr>
          <a:xfrm>
            <a:off x="4629065" y="5545215"/>
            <a:ext cx="4360189" cy="597665"/>
          </a:xfrm>
          <a:prstGeom prst="rect">
            <a:avLst/>
          </a:prstGeom>
          <a:solidFill>
            <a:srgbClr val="99CCFF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MEDIUM TERM: INTERVENTIONS TARGETING ACTION BY ANCHOR ORGANISATIONS TO REDUCE INEQUALITY/ POVERTY  </a:t>
            </a:r>
            <a:r>
              <a:rPr lang="en-GB" sz="105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</a:t>
            </a:r>
            <a:r>
              <a:rPr lang="en-GB" sz="105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provide training and support for jobseekers</a:t>
            </a:r>
          </a:p>
        </p:txBody>
      </p:sp>
      <p:sp>
        <p:nvSpPr>
          <p:cNvPr id="15" name="Text Box 13"/>
          <p:cNvSpPr txBox="1"/>
          <p:nvPr/>
        </p:nvSpPr>
        <p:spPr>
          <a:xfrm>
            <a:off x="5185503" y="5016455"/>
            <a:ext cx="4686914" cy="458307"/>
          </a:xfrm>
          <a:prstGeom prst="rect">
            <a:avLst/>
          </a:prstGeom>
          <a:solidFill>
            <a:srgbClr val="6699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 TERM: INFRASTRUCTURE DEVELOPMENTS TO ADDRESS STRUCTURAL INEQUALITY</a:t>
            </a:r>
            <a:r>
              <a:rPr lang="en-GB" sz="105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05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</a:t>
            </a:r>
            <a:r>
              <a:rPr lang="en-GB" sz="105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attract good quality jobs and affordable housing schemes</a:t>
            </a:r>
            <a:endParaRPr lang="en-GB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060709" y="943777"/>
            <a:ext cx="2239445" cy="197895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Income Inequality</a:t>
            </a:r>
            <a:r>
              <a:rPr lang="en-GB" sz="14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(based on wages; self-employment;  benefits; pensions)</a:t>
            </a:r>
            <a:endParaRPr lang="en-GB" sz="11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1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 Cause of:-         </a:t>
            </a:r>
          </a:p>
          <a:p>
            <a:pPr>
              <a:lnSpc>
                <a:spcPct val="107000"/>
              </a:lnSpc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Poverty</a:t>
            </a:r>
          </a:p>
          <a:p>
            <a:pPr>
              <a:lnSpc>
                <a:spcPct val="107000"/>
              </a:lnSpc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Financial difficulties</a:t>
            </a:r>
          </a:p>
          <a:p>
            <a:pPr>
              <a:lnSpc>
                <a:spcPct val="107000"/>
              </a:lnSpc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Debt and unpaid bills</a:t>
            </a:r>
          </a:p>
          <a:p>
            <a:pPr>
              <a:lnSpc>
                <a:spcPct val="107000"/>
              </a:lnSpc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 levels of social cohesion and community assets 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554787" y="3728030"/>
            <a:ext cx="1384274" cy="84409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b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809586" y="840111"/>
            <a:ext cx="1144109" cy="57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 of access to sufficient good quality FOOD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9" name="Text Box 1"/>
          <p:cNvSpPr txBox="1"/>
          <p:nvPr/>
        </p:nvSpPr>
        <p:spPr>
          <a:xfrm>
            <a:off x="5854013" y="1607593"/>
            <a:ext cx="1612827" cy="180583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Poor housing due to lack of decent affordable secure HOUSING</a:t>
            </a:r>
          </a:p>
          <a:p>
            <a:pPr>
              <a:lnSpc>
                <a:spcPct val="107000"/>
              </a:lnSpc>
            </a:pPr>
            <a:r>
              <a:rPr lang="en-GB" sz="100" b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n-GB" sz="1100" b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Neighbourhoods with poorer schools/ amenities/ crime </a:t>
            </a:r>
            <a:r>
              <a:rPr lang="en-GB" sz="1100" b="1" err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endParaRPr lang="en-GB" sz="1100" b="1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GB" sz="1100" b="1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1100" b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Rural/isolated/poorer transport.</a:t>
            </a:r>
          </a:p>
        </p:txBody>
      </p:sp>
      <p:sp>
        <p:nvSpPr>
          <p:cNvPr id="20" name="Text Box 14"/>
          <p:cNvSpPr txBox="1"/>
          <p:nvPr/>
        </p:nvSpPr>
        <p:spPr>
          <a:xfrm>
            <a:off x="5835673" y="3542995"/>
            <a:ext cx="1250255" cy="74295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 access/lower uptake of appropriate effective HEALTHCARE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8298381" y="883630"/>
            <a:ext cx="1467326" cy="572528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Poorer diets; malnutrition; obesity</a:t>
            </a:r>
          </a:p>
        </p:txBody>
      </p:sp>
      <p:sp>
        <p:nvSpPr>
          <p:cNvPr id="22" name="Text Box 205"/>
          <p:cNvSpPr txBox="1"/>
          <p:nvPr/>
        </p:nvSpPr>
        <p:spPr>
          <a:xfrm>
            <a:off x="8314739" y="1444226"/>
            <a:ext cx="1369020" cy="92814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b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Cold, damp, </a:t>
            </a:r>
          </a:p>
          <a:p>
            <a:pPr algn="ctr"/>
            <a:r>
              <a:rPr lang="en-GB" sz="1100" b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overcrowded accommodation; </a:t>
            </a:r>
          </a:p>
          <a:p>
            <a:pPr algn="ctr"/>
            <a:r>
              <a:rPr lang="en-GB" sz="1100" b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frequent moves; homelessness</a:t>
            </a:r>
            <a:endParaRPr lang="en-GB" sz="110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8265586" y="2453194"/>
            <a:ext cx="1467325" cy="41789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Poorer educational outcomes</a:t>
            </a:r>
            <a:endParaRPr lang="en-GB" sz="110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27"/>
          <p:cNvSpPr txBox="1"/>
          <p:nvPr/>
        </p:nvSpPr>
        <p:spPr>
          <a:xfrm>
            <a:off x="8279721" y="2975489"/>
            <a:ext cx="1450745" cy="1271871"/>
          </a:xfrm>
          <a:prstGeom prst="rect">
            <a:avLst/>
          </a:prstGeom>
          <a:solidFill>
            <a:sysClr val="window" lastClr="FFFFFF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Stress, depression, anxiety, social isolation</a:t>
            </a:r>
          </a:p>
          <a:p>
            <a:pPr algn="ctr"/>
            <a:endParaRPr lang="en-GB" sz="800" b="1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Higher consumption of harmful products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1026" name="Picture 2" descr="Healthcare free vector icons designed by srip | Ícones, Ícone, Icone grát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870" y="3776352"/>
            <a:ext cx="421655" cy="443928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</p:pic>
      <p:pic>
        <p:nvPicPr>
          <p:cNvPr id="1030" name="Picture 6" descr="Falafel Arabic Food Illustration Transparent Png U0026 Svg Vector - Vertex  Groups Blender Nodes,Ethnic Food Icon - free transparent png images -  pngaaa.co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3" t="6168" r="22215"/>
          <a:stretch/>
        </p:blipFill>
        <p:spPr bwMode="auto">
          <a:xfrm>
            <a:off x="6979698" y="944301"/>
            <a:ext cx="549262" cy="47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ousing Icons - Free SVG &amp; PNG Housing Images - Noun Projec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15922"/>
          <a:stretch/>
        </p:blipFill>
        <p:spPr bwMode="auto">
          <a:xfrm>
            <a:off x="7230346" y="1886273"/>
            <a:ext cx="441034" cy="509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Straight Arrow Connector 32"/>
          <p:cNvCxnSpPr/>
          <p:nvPr/>
        </p:nvCxnSpPr>
        <p:spPr>
          <a:xfrm flipV="1">
            <a:off x="2079326" y="4358443"/>
            <a:ext cx="3726462" cy="3379"/>
          </a:xfrm>
          <a:prstGeom prst="straightConnector1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>
          <a:xfrm flipV="1">
            <a:off x="4785001" y="3935483"/>
            <a:ext cx="1029580" cy="2055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>
          <a:xfrm>
            <a:off x="1717443" y="5799868"/>
            <a:ext cx="561523" cy="0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3850622" y="2908191"/>
            <a:ext cx="7223" cy="232093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65" name="Straight Arrow Connector 64"/>
          <p:cNvCxnSpPr/>
          <p:nvPr/>
        </p:nvCxnSpPr>
        <p:spPr>
          <a:xfrm flipV="1">
            <a:off x="5369170" y="2277502"/>
            <a:ext cx="521249" cy="3032"/>
          </a:xfrm>
          <a:prstGeom prst="straightConnector1">
            <a:avLst/>
          </a:prstGeom>
          <a:noFill/>
          <a:ln w="38100" cap="flat" cmpd="sng" algn="ctr">
            <a:solidFill>
              <a:schemeClr val="accent4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67" name="Straight Arrow Connector 66"/>
          <p:cNvCxnSpPr/>
          <p:nvPr/>
        </p:nvCxnSpPr>
        <p:spPr>
          <a:xfrm>
            <a:off x="5368399" y="1167707"/>
            <a:ext cx="487773" cy="6387"/>
          </a:xfrm>
          <a:prstGeom prst="straightConnector1">
            <a:avLst/>
          </a:prstGeom>
          <a:noFill/>
          <a:ln w="38100" cap="flat" cmpd="sng" algn="ctr">
            <a:solidFill>
              <a:schemeClr val="accent4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64" name="Straight Arrow Connector 63"/>
          <p:cNvCxnSpPr/>
          <p:nvPr/>
        </p:nvCxnSpPr>
        <p:spPr>
          <a:xfrm>
            <a:off x="2537791" y="646055"/>
            <a:ext cx="7230413" cy="311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079326" y="4517698"/>
            <a:ext cx="8503864" cy="67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7" name="Straight Arrow Connector 76"/>
          <p:cNvCxnSpPr/>
          <p:nvPr/>
        </p:nvCxnSpPr>
        <p:spPr>
          <a:xfrm flipV="1">
            <a:off x="7693961" y="1132611"/>
            <a:ext cx="437652" cy="2578"/>
          </a:xfrm>
          <a:prstGeom prst="straightConnector1">
            <a:avLst/>
          </a:prstGeom>
          <a:noFill/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4" name="Straight Arrow Connector 83"/>
          <p:cNvCxnSpPr/>
          <p:nvPr/>
        </p:nvCxnSpPr>
        <p:spPr>
          <a:xfrm>
            <a:off x="9814256" y="1141977"/>
            <a:ext cx="523627" cy="6432"/>
          </a:xfrm>
          <a:prstGeom prst="straightConnector1">
            <a:avLst/>
          </a:prstGeom>
          <a:noFill/>
          <a:ln w="6350" cap="flat" cmpd="sng" algn="ctr">
            <a:solidFill>
              <a:srgbClr val="00206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7" name="Straight Arrow Connector 106"/>
          <p:cNvCxnSpPr/>
          <p:nvPr/>
        </p:nvCxnSpPr>
        <p:spPr>
          <a:xfrm flipV="1">
            <a:off x="6739252" y="4355036"/>
            <a:ext cx="3843938" cy="11687"/>
          </a:xfrm>
          <a:prstGeom prst="straightConnector1">
            <a:avLst/>
          </a:prstGeom>
          <a:noFill/>
          <a:ln w="28575" cap="flat" cmpd="sng" algn="ctr">
            <a:solidFill>
              <a:srgbClr val="92D05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>
          <a:xfrm flipH="1">
            <a:off x="4726382" y="3274849"/>
            <a:ext cx="1155476" cy="183700"/>
          </a:xfrm>
          <a:prstGeom prst="straightConnector1">
            <a:avLst/>
          </a:prstGeom>
          <a:noFill/>
          <a:ln w="38100" cap="flat" cmpd="sng" algn="ctr">
            <a:solidFill>
              <a:srgbClr val="7030A0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118" name="Straight Arrow Connector 117"/>
          <p:cNvCxnSpPr/>
          <p:nvPr/>
        </p:nvCxnSpPr>
        <p:spPr>
          <a:xfrm>
            <a:off x="2074814" y="3701038"/>
            <a:ext cx="1061317" cy="9135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1" name="Right Arrow 70"/>
          <p:cNvSpPr/>
          <p:nvPr/>
        </p:nvSpPr>
        <p:spPr>
          <a:xfrm>
            <a:off x="10271492" y="5581378"/>
            <a:ext cx="519386" cy="292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9793801" y="1822893"/>
            <a:ext cx="523627" cy="6432"/>
          </a:xfrm>
          <a:prstGeom prst="straightConnector1">
            <a:avLst/>
          </a:prstGeom>
          <a:noFill/>
          <a:ln w="6350" cap="flat" cmpd="sng" algn="ctr">
            <a:solidFill>
              <a:srgbClr val="00206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6" name="Straight Arrow Connector 75"/>
          <p:cNvCxnSpPr/>
          <p:nvPr/>
        </p:nvCxnSpPr>
        <p:spPr>
          <a:xfrm>
            <a:off x="9776989" y="2557525"/>
            <a:ext cx="540439" cy="7829"/>
          </a:xfrm>
          <a:prstGeom prst="straightConnector1">
            <a:avLst/>
          </a:prstGeom>
          <a:noFill/>
          <a:ln w="6350" cap="flat" cmpd="sng" algn="ctr">
            <a:solidFill>
              <a:srgbClr val="00206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>
          <a:xfrm>
            <a:off x="9776989" y="3205307"/>
            <a:ext cx="523627" cy="6432"/>
          </a:xfrm>
          <a:prstGeom prst="straightConnector1">
            <a:avLst/>
          </a:prstGeom>
          <a:noFill/>
          <a:ln w="6350" cap="flat" cmpd="sng" algn="ctr">
            <a:solidFill>
              <a:srgbClr val="00206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9" name="Straight Arrow Connector 78"/>
          <p:cNvCxnSpPr/>
          <p:nvPr/>
        </p:nvCxnSpPr>
        <p:spPr>
          <a:xfrm>
            <a:off x="9791642" y="4054939"/>
            <a:ext cx="523627" cy="6432"/>
          </a:xfrm>
          <a:prstGeom prst="straightConnector1">
            <a:avLst/>
          </a:prstGeom>
          <a:noFill/>
          <a:ln w="6350" cap="flat" cmpd="sng" algn="ctr">
            <a:solidFill>
              <a:srgbClr val="00206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3" name="Straight Arrow Connector 82"/>
          <p:cNvCxnSpPr/>
          <p:nvPr/>
        </p:nvCxnSpPr>
        <p:spPr>
          <a:xfrm>
            <a:off x="7148350" y="2629714"/>
            <a:ext cx="1217921" cy="13557"/>
          </a:xfrm>
          <a:prstGeom prst="straightConnector1">
            <a:avLst/>
          </a:prstGeom>
          <a:noFill/>
          <a:ln w="1270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5" name="Straight Arrow Connector 84"/>
          <p:cNvCxnSpPr/>
          <p:nvPr/>
        </p:nvCxnSpPr>
        <p:spPr>
          <a:xfrm>
            <a:off x="6990568" y="3232772"/>
            <a:ext cx="1375703" cy="703739"/>
          </a:xfrm>
          <a:prstGeom prst="straightConnector1">
            <a:avLst/>
          </a:prstGeom>
          <a:noFill/>
          <a:ln w="63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6" name="Straight Arrow Connector 95"/>
          <p:cNvCxnSpPr/>
          <p:nvPr/>
        </p:nvCxnSpPr>
        <p:spPr>
          <a:xfrm flipV="1">
            <a:off x="7706280" y="1889436"/>
            <a:ext cx="437652" cy="2578"/>
          </a:xfrm>
          <a:prstGeom prst="straightConnector1">
            <a:avLst/>
          </a:prstGeom>
          <a:noFill/>
          <a:ln w="1270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>
          <a:xfrm>
            <a:off x="7148350" y="2624169"/>
            <a:ext cx="1335041" cy="427134"/>
          </a:xfrm>
          <a:prstGeom prst="straightConnector1">
            <a:avLst/>
          </a:prstGeom>
          <a:noFill/>
          <a:ln w="1270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>
          <a:xfrm>
            <a:off x="7200377" y="2631839"/>
            <a:ext cx="1255564" cy="1113805"/>
          </a:xfrm>
          <a:prstGeom prst="straightConnector1">
            <a:avLst/>
          </a:prstGeom>
          <a:noFill/>
          <a:ln w="63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9" name="Straight Arrow Connector 118"/>
          <p:cNvCxnSpPr/>
          <p:nvPr/>
        </p:nvCxnSpPr>
        <p:spPr>
          <a:xfrm flipV="1">
            <a:off x="2076288" y="1797096"/>
            <a:ext cx="923219" cy="8561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6" name="Rounded Rectangle 65"/>
          <p:cNvSpPr/>
          <p:nvPr/>
        </p:nvSpPr>
        <p:spPr>
          <a:xfrm>
            <a:off x="3113594" y="3137933"/>
            <a:ext cx="1613370" cy="1151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100" dirty="0"/>
              <a:t>Low paid/ insecure </a:t>
            </a:r>
            <a:r>
              <a:rPr lang="en-GB" sz="1100" b="1" dirty="0"/>
              <a:t>EMPLOYMENT</a:t>
            </a:r>
            <a:endParaRPr lang="en-US" dirty="0"/>
          </a:p>
          <a:p>
            <a:pPr algn="ctr"/>
            <a:r>
              <a:rPr lang="en-GB" sz="1050"/>
              <a:t>Long hours multiple jobs</a:t>
            </a:r>
            <a:endParaRPr lang="en-US" sz="1050" dirty="0">
              <a:cs typeface="Calibri"/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5144343" y="2899630"/>
            <a:ext cx="740336" cy="827211"/>
          </a:xfrm>
          <a:prstGeom prst="straightConnector1">
            <a:avLst/>
          </a:prstGeom>
          <a:noFill/>
          <a:ln w="38100" cap="flat" cmpd="sng" algn="ctr">
            <a:solidFill>
              <a:schemeClr val="accent4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100" name="Straight Arrow Connector 99"/>
          <p:cNvCxnSpPr/>
          <p:nvPr/>
        </p:nvCxnSpPr>
        <p:spPr>
          <a:xfrm>
            <a:off x="6591924" y="3318350"/>
            <a:ext cx="1716695" cy="676211"/>
          </a:xfrm>
          <a:prstGeom prst="straightConnector1">
            <a:avLst/>
          </a:prstGeom>
          <a:noFill/>
          <a:ln w="38100" cap="flat" cmpd="sng" algn="ctr">
            <a:solidFill>
              <a:schemeClr val="accent4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92" name="Straight Connector 91"/>
          <p:cNvCxnSpPr/>
          <p:nvPr/>
        </p:nvCxnSpPr>
        <p:spPr>
          <a:xfrm>
            <a:off x="5441210" y="2840733"/>
            <a:ext cx="455319" cy="194578"/>
          </a:xfrm>
          <a:prstGeom prst="line">
            <a:avLst/>
          </a:prstGeom>
          <a:ln w="28575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ight Arrow 104"/>
          <p:cNvSpPr/>
          <p:nvPr/>
        </p:nvSpPr>
        <p:spPr>
          <a:xfrm>
            <a:off x="3859922" y="5609990"/>
            <a:ext cx="519386" cy="29248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93716" y="1756670"/>
            <a:ext cx="634015" cy="506541"/>
          </a:xfrm>
          <a:prstGeom prst="rect">
            <a:avLst/>
          </a:prstGeom>
        </p:spPr>
      </p:pic>
      <p:pic>
        <p:nvPicPr>
          <p:cNvPr id="3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3E960F3-C6D6-C3BB-80F1-33B3C09DB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4036" y="3078179"/>
            <a:ext cx="509320" cy="23074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91208" y="3899605"/>
            <a:ext cx="597730" cy="42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85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170bad2-cc03-48e7-a709-71e385c2f2e6" xsi:nil="true"/>
    <lcf76f155ced4ddcb4097134ff3c332f xmlns="d69295e7-09ee-4f03-8233-eb5908fdf4e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3357E79CE052499C1D5E25C7B49960" ma:contentTypeVersion="15" ma:contentTypeDescription="Create a new document." ma:contentTypeScope="" ma:versionID="1162c52a69dc157177559752c3b632f7">
  <xsd:schema xmlns:xsd="http://www.w3.org/2001/XMLSchema" xmlns:xs="http://www.w3.org/2001/XMLSchema" xmlns:p="http://schemas.microsoft.com/office/2006/metadata/properties" xmlns:ns2="d69295e7-09ee-4f03-8233-eb5908fdf4e2" xmlns:ns3="8170bad2-cc03-48e7-a709-71e385c2f2e6" targetNamespace="http://schemas.microsoft.com/office/2006/metadata/properties" ma:root="true" ma:fieldsID="bef75781cd45b339f08ec89df1d145f7" ns2:_="" ns3:_="">
    <xsd:import namespace="d69295e7-09ee-4f03-8233-eb5908fdf4e2"/>
    <xsd:import namespace="8170bad2-cc03-48e7-a709-71e385c2f2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9295e7-09ee-4f03-8233-eb5908fdf4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d6c40f8d-8524-4845-a2fc-30090feebe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70bad2-cc03-48e7-a709-71e385c2f2e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da42598-5a1e-4037-8e82-965ed54eb6dc}" ma:internalName="TaxCatchAll" ma:showField="CatchAllData" ma:web="8170bad2-cc03-48e7-a709-71e385c2f2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790DC7-63FB-446F-ABBD-61A41FCA0325}">
  <ds:schemaRefs>
    <ds:schemaRef ds:uri="http://purl.org/dc/elements/1.1/"/>
    <ds:schemaRef ds:uri="http://schemas.openxmlformats.org/package/2006/metadata/core-properties"/>
    <ds:schemaRef ds:uri="d69295e7-09ee-4f03-8233-eb5908fdf4e2"/>
    <ds:schemaRef ds:uri="8170bad2-cc03-48e7-a709-71e385c2f2e6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DA21A2-B42D-4F64-8FE8-0146792F45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C7D6C9-4B60-4BCD-8DFA-71940845184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Henry, Clare</dc:creator>
  <cp:lastModifiedBy>Henry, Clare</cp:lastModifiedBy>
  <cp:revision>3</cp:revision>
  <dcterms:created xsi:type="dcterms:W3CDTF">2023-01-23T11:00:27Z</dcterms:created>
  <dcterms:modified xsi:type="dcterms:W3CDTF">2023-01-23T11:55:30Z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0x010100FF3357E79CE052499C1D5E25C7B49960</vt:lpwstr>
  </property>
  <property fmtid="{D5CDD505-2E9C-101B-9397-08002B2CF9AE}" pid="3" name="MediaServiceImageTags">
    <vt:lpwstr/>
  </property>
</Properties>
</file>